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1858" y="112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A40B8D-2E24-46FD-954B-BC9CE0C89506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D4B07-F9A0-4A45-9ACF-D70F52E1C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795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9BEE3A-C7B0-4B55-9161-BC2EE0DE75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41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Maximum clinical benefit: no additional tumor regression on at least 2 consecutive scans taken at least 12 weeks apart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CE98E-D3C4-4E43-9599-F5200BBE599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3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D7A85-E204-4162-A737-46884DD5CD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A4B7C9-3632-48B8-A22D-3DB99C1D65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E840C-1569-4D9B-A155-E2950CA9C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4ABAD-55F9-4A00-90B1-8DE8692D2AAC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13FDD-2AF9-4D92-A1F5-E31B14E61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FE8DC-2A4C-4825-B650-9BC906429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C337E-B8B5-47B4-87D3-53E9A6DFE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952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6A59B-7C1B-473F-BE97-66FBBA77C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DA33E6-E61E-4C83-B74C-C592EAE7D0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F09FC-A473-447E-A5DC-8E8BCFE33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4ABAD-55F9-4A00-90B1-8DE8692D2AAC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CE621-6261-411B-9211-22353CAC4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6FF9F-B4F2-46A9-8202-FE00E19BB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C337E-B8B5-47B4-87D3-53E9A6DFE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967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517D10-2AAB-4524-B9F6-10B8E7E554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C93D26-CC88-4891-86B9-B497638644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96193-2135-4287-AE51-5A7929985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4ABAD-55F9-4A00-90B1-8DE8692D2AAC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83CA1-C832-4BD2-8AC2-FA66620F3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12FE1-DE2D-4D06-BA53-EAB1CD40D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C337E-B8B5-47B4-87D3-53E9A6DFE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76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03D4D-0DDD-4EAB-B5D3-883DD859F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C2187-5FF1-4545-BC85-D61D3C704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C9469-8D73-4C12-841B-97DBF2255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4ABAD-55F9-4A00-90B1-8DE8692D2AAC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9FACE-BBF3-43BA-848D-F8E169F68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ACEA7-6DF6-43C9-87C7-48349F1FE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C337E-B8B5-47B4-87D3-53E9A6DFE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2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06AEF-8734-4F5C-8CD8-22C93F177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2C2489-CBF6-43A2-84DC-694B3B9CC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87A1A-A817-47C9-8393-D7DF36393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4ABAD-55F9-4A00-90B1-8DE8692D2AAC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F84A9-0350-4CC2-89E6-80A02E100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E033A-0CA9-421E-9BAF-C0D94A03B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C337E-B8B5-47B4-87D3-53E9A6DFE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752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E9ECE-1E7D-45D1-B6A9-4206F9B84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5F5D0-3432-4897-8539-5B200592F5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4CCD2F-C449-4F33-A62C-7248048B27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B2453-068B-4080-A6CA-F7A32AB85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4ABAD-55F9-4A00-90B1-8DE8692D2AAC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0B6E6A-BA79-4CAD-A2C9-643277560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48EDC4-F57E-4FE5-9E30-F2C9A1B8F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C337E-B8B5-47B4-87D3-53E9A6DFE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99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74356-1ACC-4318-93F0-3E2FBD7B2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5AF7FF-ABAB-4D65-BEC6-FB68D3508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C55E9C-E221-4005-940F-0FDEFE733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5A6734-D7AD-476E-AC72-EB62CB2AC4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0B9710-27D7-4EA1-9A48-0E0BF8A722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61537F-A267-47A4-83F9-8B8D7F27E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4ABAD-55F9-4A00-90B1-8DE8692D2AAC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87B7FB-F15A-4B86-8E62-8650490C4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8A8C1B-AD56-4C75-8EF8-6C1C690CA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C337E-B8B5-47B4-87D3-53E9A6DFE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356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7E703-14E5-42D3-99E6-38A0B2D7C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A56D2-9140-482F-B67B-E7565D5F2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4ABAD-55F9-4A00-90B1-8DE8692D2AAC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8B0CF6-24A0-4308-8CFD-B01946DE5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CDD351-D2A2-424A-ACB1-07D920ECA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C337E-B8B5-47B4-87D3-53E9A6DFE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817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BC5D7F-0C33-49F3-8F70-3CA319BB3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4ABAD-55F9-4A00-90B1-8DE8692D2AAC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ECE504-D56D-49DB-A46D-673BF14C3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0DCFF4-C9FE-48D0-87E6-10482A27C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C337E-B8B5-47B4-87D3-53E9A6DFE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12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C83E8-6CF4-43C0-8290-7FF56A6F0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114CC-4BAB-464D-A528-A85DB2F61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224636-7FAF-4704-99E5-4844C07D2C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6ACCD7-9756-4DFC-85E4-B7F3A5BCA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4ABAD-55F9-4A00-90B1-8DE8692D2AAC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0BFE59-0513-46D5-80A5-11900294A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583B20-3260-4943-B27E-ABED3AB1A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C337E-B8B5-47B4-87D3-53E9A6DFE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91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A3276-28C9-4A4C-B16D-461350BED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4EA463-6ECC-4B64-8992-4AA53A17B0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7DBDB1-9821-44ED-B31C-D1E2F76A84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6FBB38-6F33-4D8D-AC51-1E92F8C71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4ABAD-55F9-4A00-90B1-8DE8692D2AAC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86CA1E-6C62-42E7-8701-7A6DB4E81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388191-B476-48E2-BD4C-ACE4E860D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C337E-B8B5-47B4-87D3-53E9A6DFE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48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3F62B6-9D71-4E45-AA26-A218FA211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6ACE26-2231-4BA5-886D-D504C3C35B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5D769-C52E-470E-A253-4A1252B47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4ABAD-55F9-4A00-90B1-8DE8692D2AAC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D06554-6249-4A75-A16C-1161F0CF22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D5295-AF76-4E35-9586-8F0D85DB6D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C337E-B8B5-47B4-87D3-53E9A6DFE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72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4C722-4731-4676-A23A-8756E32E5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537" y="2697531"/>
            <a:ext cx="1051560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6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67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Melanoma</a:t>
            </a:r>
            <a:br>
              <a:rPr lang="en-GB" altLang="en-US" sz="6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en-US" sz="6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6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alt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Fatima  Al </a:t>
            </a:r>
            <a:r>
              <a:rPr lang="en-US" sz="31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jojo</a:t>
            </a:r>
            <a:r>
              <a:rPr lang="en-US" sz="3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M.D. </a:t>
            </a:r>
            <a:b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 Oncology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CAF9F6-75B8-4EDE-9E17-0C11A1AB1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976" y="1861162"/>
            <a:ext cx="5967161" cy="3970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Graphic 4">
            <a:extLst>
              <a:ext uri="{FF2B5EF4-FFF2-40B4-BE49-F238E27FC236}">
                <a16:creationId xmlns:a16="http://schemas.microsoft.com/office/drawing/2014/main" id="{BAA5F598-AFBD-4EDD-8E29-405D75305A7E}"/>
              </a:ext>
            </a:extLst>
          </p:cNvPr>
          <p:cNvGrpSpPr/>
          <p:nvPr/>
        </p:nvGrpSpPr>
        <p:grpSpPr>
          <a:xfrm rot="5400000">
            <a:off x="5943588" y="1201916"/>
            <a:ext cx="9492503" cy="3004324"/>
            <a:chOff x="3296773" y="0"/>
            <a:chExt cx="9324052" cy="2314937"/>
          </a:xfrm>
          <a:solidFill>
            <a:srgbClr val="002060">
              <a:alpha val="55294"/>
            </a:srgbClr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FA3CF04-4A19-4941-A334-B30582F006C9}"/>
                </a:ext>
              </a:extLst>
            </p:cNvPr>
            <p:cNvSpPr/>
            <p:nvPr/>
          </p:nvSpPr>
          <p:spPr>
            <a:xfrm>
              <a:off x="10715503" y="0"/>
              <a:ext cx="1892461" cy="2327797"/>
            </a:xfrm>
            <a:custGeom>
              <a:avLst/>
              <a:gdLst>
                <a:gd name="connsiteX0" fmla="*/ 1478344 w 1892461"/>
                <a:gd name="connsiteY0" fmla="*/ 2327798 h 2327797"/>
                <a:gd name="connsiteX1" fmla="*/ 1892461 w 1892461"/>
                <a:gd name="connsiteY1" fmla="*/ 2327798 h 2327797"/>
                <a:gd name="connsiteX2" fmla="*/ 1892461 w 1892461"/>
                <a:gd name="connsiteY2" fmla="*/ 0 h 2327797"/>
                <a:gd name="connsiteX3" fmla="*/ 0 w 1892461"/>
                <a:gd name="connsiteY3" fmla="*/ 0 h 232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2461" h="2327797">
                  <a:moveTo>
                    <a:pt x="1478344" y="2327798"/>
                  </a:moveTo>
                  <a:lnTo>
                    <a:pt x="1892461" y="2327798"/>
                  </a:lnTo>
                  <a:lnTo>
                    <a:pt x="189246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4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78DDD9B-7BAB-48CA-9C63-12D21BB534E8}"/>
                </a:ext>
              </a:extLst>
            </p:cNvPr>
            <p:cNvSpPr/>
            <p:nvPr/>
          </p:nvSpPr>
          <p:spPr>
            <a:xfrm>
              <a:off x="3296773" y="0"/>
              <a:ext cx="9311191" cy="1163898"/>
            </a:xfrm>
            <a:custGeom>
              <a:avLst/>
              <a:gdLst>
                <a:gd name="connsiteX0" fmla="*/ 9311191 w 9311191"/>
                <a:gd name="connsiteY0" fmla="*/ 1163899 h 1163898"/>
                <a:gd name="connsiteX1" fmla="*/ 0 w 9311191"/>
                <a:gd name="connsiteY1" fmla="*/ 0 h 1163898"/>
                <a:gd name="connsiteX2" fmla="*/ 9311191 w 9311191"/>
                <a:gd name="connsiteY2" fmla="*/ 0 h 1163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11191" h="1163898">
                  <a:moveTo>
                    <a:pt x="9311191" y="1163899"/>
                  </a:moveTo>
                  <a:lnTo>
                    <a:pt x="0" y="0"/>
                  </a:lnTo>
                  <a:lnTo>
                    <a:pt x="9311191" y="0"/>
                  </a:lnTo>
                  <a:close/>
                </a:path>
              </a:pathLst>
            </a:custGeom>
            <a:grpFill/>
            <a:ln w="642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55189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430" y="1162293"/>
            <a:ext cx="9651274" cy="771344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Systemic therapy for metastatic melanoma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55407" y="2896813"/>
            <a:ext cx="8686303" cy="16067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  <a:spcBef>
                <a:spcPts val="1000"/>
              </a:spcBef>
            </a:pPr>
            <a:endParaRPr lang="en-US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BRAF/MEK inhibitors: for BRAF V600 mutation:</a:t>
            </a:r>
          </a:p>
          <a:p>
            <a:pPr lvl="0" indent="-28575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Dabrafenib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trametinib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-28575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Vemurafenib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cobimetinib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-28575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Oncorafenib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binimetinib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7840D7-3A00-412F-99CB-60A8AF9FE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9898"/>
            <a:ext cx="11961845" cy="28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925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651274" cy="771344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Systemic therapy for metastatic melanoma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38200" y="2176452"/>
            <a:ext cx="5344160" cy="16067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BRAF/MEK inhibitors: for BRAF V600 mutation:</a:t>
            </a:r>
          </a:p>
          <a:p>
            <a:pPr marL="285750" lvl="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Dabrafenib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trametinib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Vemurafenib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cobimetinib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Oncorafenib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binimetinib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0BBA3D-8FE8-44BA-9B34-72C65803F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9895" y="1363683"/>
            <a:ext cx="4115157" cy="5066215"/>
          </a:xfrm>
          <a:prstGeom prst="rect">
            <a:avLst/>
          </a:prstGeom>
        </p:spPr>
      </p:pic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440CFC8B-908F-4B63-8FC9-923C7371CC18}"/>
              </a:ext>
            </a:extLst>
          </p:cNvPr>
          <p:cNvSpPr/>
          <p:nvPr/>
        </p:nvSpPr>
        <p:spPr>
          <a:xfrm>
            <a:off x="367563" y="4137368"/>
            <a:ext cx="7262948" cy="117565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Mutations in malignant melanoma are often mutually exclusive </a:t>
            </a:r>
          </a:p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BRAF (50%), NRAS (13.25%), MEK1 (6%), KIT (2.6%), CTNNB1 (2%–3%), GNA11 (2%), or GNAQ (1%)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BC7D9E-56CC-4E87-A401-259296E1B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9898"/>
            <a:ext cx="11961845" cy="28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739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1252"/>
            <a:ext cx="10515600" cy="745218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BRAF/MEK inhibitors for metastatic melanoma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949371"/>
            <a:ext cx="10515600" cy="1030514"/>
          </a:xfrm>
          <a:solidFill>
            <a:schemeClr val="bg2"/>
          </a:solidFill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 treated with BRAF targeted therapy as first line therapy who achieved 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 clinical benefit 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(but not complete remission), a switch to immune check inhibitor may be considered</a:t>
            </a:r>
          </a:p>
          <a:p>
            <a:pPr lvl="0"/>
            <a:endParaRPr lang="en-US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8200" y="1538513"/>
            <a:ext cx="10515600" cy="317862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BRAF/MEK inhibitor combination therapy was associated with improved response rate, PFS, and OS compared to BRAF inhibitor monotherapy, as well as a similar or better toxicity profile</a:t>
            </a:r>
          </a:p>
          <a:p>
            <a:pPr>
              <a:lnSpc>
                <a:spcPct val="150000"/>
              </a:lnSpc>
              <a:spcBef>
                <a:spcPts val="1000"/>
              </a:spcBef>
            </a:pPr>
            <a:endParaRPr lang="en-US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BRAF/MEK inhibitor combination is contraindicated, BRAF inhibitor monotherapy with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vemurafenib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dabrafenib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recommended options, especially in patients who are not appropriate candidates for checkpoint immunotherapies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4762DE-8A0E-4888-9F0B-728605BC8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9898"/>
            <a:ext cx="11961845" cy="28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03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051" y="779347"/>
            <a:ext cx="9651274" cy="771344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Systemic therapy for metastatic melanoma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20684" y="2086585"/>
            <a:ext cx="5344160" cy="16067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BRAF/MEK inhibitors: for BRAF V600 mutation:</a:t>
            </a:r>
          </a:p>
          <a:p>
            <a:pPr marL="285750" lvl="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accent5">
                    <a:lumMod val="50000"/>
                  </a:schemeClr>
                </a:solidFill>
              </a:rPr>
              <a:t>Dabrafenib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</a:rPr>
              <a:t>trametinib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lvl="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accent5">
                    <a:lumMod val="50000"/>
                  </a:schemeClr>
                </a:solidFill>
              </a:rPr>
              <a:t>Vemurafenib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</a:rPr>
              <a:t>cobimetinib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lvl="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accent5">
                    <a:lumMod val="50000"/>
                  </a:schemeClr>
                </a:solidFill>
              </a:rPr>
              <a:t>Oncorafenib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</a:rPr>
              <a:t>binimetinib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20684" y="3993761"/>
            <a:ext cx="8072846" cy="124097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</a:rPr>
              <a:t>Checkpoint inhibitors: effective regardless of BRAF mutation status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</a:rPr>
              <a:t>Anti PD-1: </a:t>
            </a:r>
            <a:r>
              <a:rPr lang="en-US" sz="2200" b="1" dirty="0" err="1">
                <a:solidFill>
                  <a:schemeClr val="accent5">
                    <a:lumMod val="50000"/>
                  </a:schemeClr>
                </a:solidFill>
              </a:rPr>
              <a:t>nivoluman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</a:rPr>
              <a:t>, Pembrolizumab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</a:rPr>
              <a:t>Anti TCLA-4: </a:t>
            </a:r>
            <a:r>
              <a:rPr lang="en-US" sz="2200" b="1" dirty="0" err="1">
                <a:solidFill>
                  <a:schemeClr val="accent5">
                    <a:lumMod val="50000"/>
                  </a:schemeClr>
                </a:solidFill>
              </a:rPr>
              <a:t>ipilimumab</a:t>
            </a:r>
            <a:endParaRPr lang="en-US" sz="2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6B4C59-B29D-4A89-B8D3-64868FE31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9898"/>
            <a:ext cx="11961845" cy="28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424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651274" cy="771344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Systemic therapy for metastatic melanoma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40231" y="1335757"/>
            <a:ext cx="8072846" cy="12409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</a:rPr>
              <a:t>Checkpoint inhibitors: effective regardless of BRAF mutation status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</a:rPr>
              <a:t>Anti PD-1: </a:t>
            </a:r>
            <a:r>
              <a:rPr lang="en-US" sz="2200" b="1" dirty="0" err="1">
                <a:solidFill>
                  <a:schemeClr val="accent5">
                    <a:lumMod val="50000"/>
                  </a:schemeClr>
                </a:solidFill>
              </a:rPr>
              <a:t>nivoluman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</a:rPr>
              <a:t>, Pembrolizumab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</a:rPr>
              <a:t>Anti TCLA-4: </a:t>
            </a:r>
            <a:r>
              <a:rPr lang="en-US" sz="2200" b="1" dirty="0" err="1">
                <a:solidFill>
                  <a:schemeClr val="accent5">
                    <a:lumMod val="50000"/>
                  </a:schemeClr>
                </a:solidFill>
              </a:rPr>
              <a:t>ipilimumab</a:t>
            </a:r>
            <a:endParaRPr lang="en-US" sz="2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6B55E1-7A07-4DF8-937F-358E3A212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783409"/>
            <a:ext cx="5742930" cy="34323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D13178-37E8-4F09-8A0D-01A2EE7FC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709" y="2783409"/>
            <a:ext cx="3504435" cy="3584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2ABC77-3BCF-4A7C-8B1B-F1556B3FB4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74170"/>
            <a:ext cx="11961845" cy="34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628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651274" cy="771344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Systemic therapy for metastatic melanoma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71155" y="1449977"/>
            <a:ext cx="5344160" cy="16067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BRAF/MEK inhibitors: for BRAF V600 mutation:</a:t>
            </a:r>
          </a:p>
          <a:p>
            <a:pPr marL="285750" lvl="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Dabrafenib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trametinib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lvl="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Vemurafenib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cobimetinib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lvl="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Oncorafenib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binimetinib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071155" y="3357153"/>
            <a:ext cx="8072846" cy="124097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200" b="1" dirty="0">
                <a:solidFill>
                  <a:srgbClr val="002060"/>
                </a:solidFill>
              </a:rPr>
              <a:t>Checkpoint inhibitors: effective regardless of BRAF mutation status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2060"/>
                </a:solidFill>
              </a:rPr>
              <a:t>Anti PD-1: </a:t>
            </a:r>
            <a:r>
              <a:rPr lang="en-US" sz="2200" b="1" dirty="0" err="1">
                <a:solidFill>
                  <a:srgbClr val="002060"/>
                </a:solidFill>
              </a:rPr>
              <a:t>nivoluman</a:t>
            </a:r>
            <a:r>
              <a:rPr lang="en-US" sz="2200" b="1" dirty="0">
                <a:solidFill>
                  <a:srgbClr val="002060"/>
                </a:solidFill>
              </a:rPr>
              <a:t>, Pembrolizumab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2060"/>
                </a:solidFill>
              </a:rPr>
              <a:t>Anti TCLA-4: </a:t>
            </a:r>
            <a:r>
              <a:rPr lang="en-US" sz="2200" b="1" dirty="0" err="1">
                <a:solidFill>
                  <a:srgbClr val="002060"/>
                </a:solidFill>
              </a:rPr>
              <a:t>ipilimumab</a:t>
            </a:r>
            <a:endParaRPr lang="en-US" sz="2200" b="1" dirty="0">
              <a:solidFill>
                <a:srgbClr val="00206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10343" y="4898570"/>
            <a:ext cx="4297680" cy="37882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Imatinib</a:t>
            </a:r>
            <a:r>
              <a:rPr lang="en-US" sz="2000" b="1" dirty="0">
                <a:solidFill>
                  <a:schemeClr val="bg1"/>
                </a:solidFill>
              </a:rPr>
              <a:t>: for activating KIT mutations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3EADA7-B76E-4770-B3D4-B057A7E79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9898"/>
            <a:ext cx="11961845" cy="28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675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41C20B-A0F9-4096-871B-66A70018D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039" y="236333"/>
            <a:ext cx="11331922" cy="634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586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41C20B-A0F9-4096-871B-66A70018D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039" y="236333"/>
            <a:ext cx="11331922" cy="63480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277E3F-0512-49DB-9A81-191D0F82B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85" y="0"/>
            <a:ext cx="11484876" cy="662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91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1925BD-F56C-47CE-BF47-86CB905E1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17" y="3132083"/>
            <a:ext cx="12055366" cy="343688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66F1F38-EBF7-4375-8CCB-EC663934FC18}"/>
              </a:ext>
            </a:extLst>
          </p:cNvPr>
          <p:cNvSpPr/>
          <p:nvPr/>
        </p:nvSpPr>
        <p:spPr>
          <a:xfrm>
            <a:off x="134007" y="137508"/>
            <a:ext cx="11923986" cy="274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 phase III trial, patients with treatment-naive BRAFV600-mutant metastatic melanoma were randomly assigned to receive either combination nivolumab/ipilimumab (arm A) or dabrafenib/trametinib (arm B) in step 1, and at disease progression were enrolled in step 2 to receive the alternate therapy, dabrafenib/trametinib (arm C) or nivolumab/ipilimumab (arm D). </a:t>
            </a:r>
          </a:p>
        </p:txBody>
      </p:sp>
    </p:spTree>
    <p:extLst>
      <p:ext uri="{BB962C8B-B14F-4D97-AF65-F5344CB8AC3E}">
        <p14:creationId xmlns:p14="http://schemas.microsoft.com/office/powerpoint/2010/main" val="1470449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3AC90-C354-4532-8300-553ED7382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73BBA4-6977-4CFB-983F-0A0CC6F02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8676" y="38919"/>
            <a:ext cx="6744284" cy="68190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24FBC9-25C0-4E3A-A2FA-E2777528E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6537" y="-13632"/>
            <a:ext cx="5048318" cy="687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537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E28ABD-9007-4D24-8634-565FA3050E99}"/>
              </a:ext>
            </a:extLst>
          </p:cNvPr>
          <p:cNvSpPr/>
          <p:nvPr/>
        </p:nvSpPr>
        <p:spPr>
          <a:xfrm>
            <a:off x="199697" y="951923"/>
            <a:ext cx="9986025" cy="1843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Melanoma incidence is increasing in men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rapidly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than any other malignancy and in women more rapidly than any other malignancy except lung cancer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DF023C-FFB6-4D6B-B663-B5F2DFE56627}"/>
              </a:ext>
            </a:extLst>
          </p:cNvPr>
          <p:cNvSpPr/>
          <p:nvPr/>
        </p:nvSpPr>
        <p:spPr>
          <a:xfrm>
            <a:off x="488302" y="6323435"/>
            <a:ext cx="3164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NCCN guidelines version 1.2022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7296B6-D452-4992-93B9-CC78DA8CC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013" y="2449212"/>
            <a:ext cx="5295540" cy="38431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851FD5-7F3C-4022-99DD-56CA6F319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559" y="3231337"/>
            <a:ext cx="5192110" cy="290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1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9CBA3-7613-4CC4-B3F2-1F79ECCD2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-1019503"/>
            <a:ext cx="3932237" cy="101950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E6AD71-648B-46B4-9585-324F56485F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-767255"/>
            <a:ext cx="6172200" cy="6628305"/>
          </a:xfrm>
        </p:spPr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4DCE52-663E-4AFD-846F-4BA23F67F5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0717" y="945930"/>
            <a:ext cx="4551308" cy="5585209"/>
          </a:xfrm>
        </p:spPr>
        <p:txBody>
          <a:bodyPr>
            <a:normAutofit/>
          </a:bodyPr>
          <a:lstStyle/>
          <a:p>
            <a:r>
              <a:rPr lang="en-US" sz="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primary end point </a:t>
            </a:r>
          </a:p>
          <a:p>
            <a:endParaRPr lang="en-US" sz="28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"/>
            </a:endParaRPr>
          </a:p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Noto Sans"/>
              </a:rPr>
              <a:t>2-year overall survival (OS).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7635BB-8AEF-48A2-B85A-973E9C8BCD0E}"/>
              </a:ext>
            </a:extLst>
          </p:cNvPr>
          <p:cNvSpPr/>
          <p:nvPr/>
        </p:nvSpPr>
        <p:spPr>
          <a:xfrm>
            <a:off x="5256212" y="674374"/>
            <a:ext cx="6096000" cy="592534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Secondary end points :</a:t>
            </a:r>
            <a:b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"/>
              </a:rPr>
            </a:b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"/>
              </a:rPr>
              <a:t>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Noto Sans"/>
              </a:rPr>
              <a:t>3-year OS</a:t>
            </a:r>
            <a:br>
              <a:rPr lang="en-US" sz="3200" dirty="0">
                <a:solidFill>
                  <a:schemeClr val="accent1">
                    <a:lumMod val="50000"/>
                  </a:schemeClr>
                </a:solidFill>
                <a:latin typeface="Noto Sans"/>
              </a:rPr>
            </a:b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Noto Sans"/>
              </a:rPr>
              <a:t> </a:t>
            </a:r>
            <a:br>
              <a:rPr lang="en-US" sz="3200" dirty="0">
                <a:solidFill>
                  <a:schemeClr val="accent1">
                    <a:lumMod val="50000"/>
                  </a:schemeClr>
                </a:solidFill>
                <a:latin typeface="Noto Sans"/>
              </a:rPr>
            </a:b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Noto Sans"/>
              </a:rPr>
              <a:t> Response duration</a:t>
            </a:r>
          </a:p>
          <a:p>
            <a:pPr>
              <a:lnSpc>
                <a:spcPct val="150000"/>
              </a:lnSpc>
            </a:pPr>
            <a:br>
              <a:rPr lang="en-US" sz="3200" dirty="0">
                <a:solidFill>
                  <a:schemeClr val="accent1">
                    <a:lumMod val="50000"/>
                  </a:schemeClr>
                </a:solidFill>
                <a:latin typeface="Noto Sans"/>
              </a:rPr>
            </a:b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Noto Sans"/>
              </a:rPr>
              <a:t> Progression-free survival</a:t>
            </a:r>
            <a:br>
              <a:rPr lang="en-US" sz="3200" dirty="0">
                <a:solidFill>
                  <a:schemeClr val="accent1">
                    <a:lumMod val="50000"/>
                  </a:schemeClr>
                </a:solidFill>
                <a:latin typeface="Noto Sans"/>
              </a:rPr>
            </a:br>
            <a:br>
              <a:rPr lang="en-US" sz="3200" dirty="0">
                <a:solidFill>
                  <a:schemeClr val="accent1">
                    <a:lumMod val="50000"/>
                  </a:schemeClr>
                </a:solidFill>
                <a:latin typeface="Noto Sans"/>
              </a:rPr>
            </a:b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Noto Sans"/>
              </a:rPr>
              <a:t>Safety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079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49A84B-B69F-49B1-8BA2-B6659F47D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5" y="-649534"/>
            <a:ext cx="10594428" cy="775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0942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CA8004-05E2-4146-8B40-3B35202DC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7159"/>
            <a:ext cx="6003980" cy="58332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DB6252-DC36-4D83-B127-648938C48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8022" y="1413610"/>
            <a:ext cx="5536375" cy="54443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D1DC3F-D66F-485E-B276-1A1790B6C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23" y="226943"/>
            <a:ext cx="11724397" cy="1325563"/>
          </a:xfrm>
        </p:spPr>
        <p:txBody>
          <a:bodyPr>
            <a:normAutofit/>
          </a:bodyPr>
          <a:lstStyle/>
          <a:p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The study was stopped early by the independent Data Safety Monitoring Committee because of a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clinically significant end point being achieved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0486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43ADB-B097-4435-9237-9F367F940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5" y="3258207"/>
            <a:ext cx="11606049" cy="31383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b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2-year OS </a:t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u="sng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Arm A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was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71.8% (95% CI, 62.5 to 79.1)</a:t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i="1" u="sng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Arm B 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51.5% (95% CI, 41.7 to 60.4; log-rank 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= .010). </a:t>
            </a:r>
            <a:b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Step 1 progression-free survival favored arm A (P = .054). </a:t>
            </a:r>
            <a:b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Median duration of response was not reached for arm A and 12.7 months for arm B (P &lt; .001). 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4714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DBB453-45AD-4541-9E39-5D4343FB9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31" y="0"/>
            <a:ext cx="11393214" cy="676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8758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68D1D-7351-429F-9D1E-88E1429AF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973" y="2766218"/>
            <a:ext cx="10515600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200000"/>
              </a:lnSpc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br>
              <a:rPr lang="en-US" sz="3100" b="1" dirty="0">
                <a:solidFill>
                  <a:schemeClr val="bg1"/>
                </a:solidFill>
              </a:rPr>
            </a:b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Combination nivolumab/ipilimumab followed by BRAF and MEK inhibitor therapy, if necessary, should be the preferred treatment sequence for a large majority of patients.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8460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E224CC1-51EE-4BB4-B98A-B50FC668F992}"/>
              </a:ext>
            </a:extLst>
          </p:cNvPr>
          <p:cNvSpPr/>
          <p:nvPr/>
        </p:nvSpPr>
        <p:spPr>
          <a:xfrm>
            <a:off x="336331" y="1000395"/>
            <a:ext cx="11519338" cy="4455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chemeClr val="bg1"/>
                </a:solidFill>
                <a:effectLst/>
                <a:latin typeface="Roboto"/>
              </a:rPr>
              <a:t>The sequencing conclusions of this study may not apply to patients treated with other immunotherapy regimens or to patients who have received adjuvant anti-PD1, anti-CTLA4 or BRAF/MEK inhibitors.</a:t>
            </a:r>
          </a:p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chemeClr val="bg1"/>
                </a:solidFill>
                <a:effectLst/>
                <a:latin typeface="Roboto"/>
              </a:rPr>
              <a:t>The study was supported by the ECOG-ACRIN Cancer Research Group and by the US National Cancer Institute of the National Institutes of Health awards.</a:t>
            </a:r>
          </a:p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chemeClr val="bg1"/>
                </a:solidFill>
                <a:effectLst/>
                <a:latin typeface="Roboto"/>
              </a:rPr>
              <a:t>The study findings were previously presented at the inaugural ASCO Virtual Plenary Session on 16 November 2021 and in part on 5 June at the 2022 ASCO Annual Meeting in Chicago, IL, US</a:t>
            </a:r>
          </a:p>
        </p:txBody>
      </p:sp>
    </p:spTree>
    <p:extLst>
      <p:ext uri="{BB962C8B-B14F-4D97-AF65-F5344CB8AC3E}">
        <p14:creationId xmlns:p14="http://schemas.microsoft.com/office/powerpoint/2010/main" val="3522937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7DE90-9FA1-4946-A297-651ACAE12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/>
              <a:t>ف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84B6C9-37AF-492D-AC13-801B0E9A3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78895" y="-468923"/>
            <a:ext cx="18672737" cy="85812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AFE1EF-875B-477F-A487-03DCFD83E8B7}"/>
              </a:ext>
            </a:extLst>
          </p:cNvPr>
          <p:cNvSpPr txBox="1"/>
          <p:nvPr/>
        </p:nvSpPr>
        <p:spPr>
          <a:xfrm>
            <a:off x="6657473" y="1690688"/>
            <a:ext cx="59021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608018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ED997E-097C-48E6-9CC1-E159B4969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0877" y="1132720"/>
            <a:ext cx="4810968" cy="45925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E7A202-FB2C-4E49-B59C-544456C18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9898"/>
            <a:ext cx="11961845" cy="2869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BFB941-E925-41AB-B500-4879A54173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" y="441584"/>
            <a:ext cx="6622602" cy="597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658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EB223B-E99C-472B-83D5-CAC050B3F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08" y="326571"/>
            <a:ext cx="12030591" cy="62328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F4BE0A-ED1A-4987-9609-5F1363F99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9898"/>
            <a:ext cx="11961845" cy="28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211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6ABF5A-FE3A-4000-BF06-04B21E29F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85" y="785812"/>
            <a:ext cx="11953019" cy="55590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4C73A3-B28D-4BE8-99D5-3F79DB84D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9898"/>
            <a:ext cx="11961845" cy="28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613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E14ECE-423F-4695-A661-715596616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174" y="228025"/>
            <a:ext cx="7171041" cy="66299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9E52FC-FF84-4123-8143-4E4EDD150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1625" y="1938726"/>
            <a:ext cx="3771900" cy="3857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0155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B7FA750-DDA2-4410-91A1-F826D6F43955}"/>
              </a:ext>
            </a:extLst>
          </p:cNvPr>
          <p:cNvSpPr/>
          <p:nvPr/>
        </p:nvSpPr>
        <p:spPr>
          <a:xfrm>
            <a:off x="6404167" y="1508772"/>
            <a:ext cx="4906839" cy="4305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anti LAG3?</a:t>
            </a:r>
            <a:b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monoclonal antibody targeting the co-inhibitory receptor lymphocyte-activation gene 3 protein (LAG-3; LAG3; CD223), with potential immune checkpoint inhibitory and antineoplastic activities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B3E0CF-E05B-4919-9BB5-465A3AF2C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994" y="359026"/>
            <a:ext cx="4365114" cy="610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762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725E1C-C826-40A0-9627-93D48ABFD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5687" y="2527609"/>
            <a:ext cx="5234859" cy="37239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33B573-C229-48FC-AC01-591FF81C3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473" y="2798197"/>
            <a:ext cx="6137813" cy="37239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7FD6469-DB26-4EB9-9EA7-1286A3392DC6}"/>
              </a:ext>
            </a:extLst>
          </p:cNvPr>
          <p:cNvSpPr/>
          <p:nvPr/>
        </p:nvSpPr>
        <p:spPr>
          <a:xfrm>
            <a:off x="351454" y="840760"/>
            <a:ext cx="11373350" cy="170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LAG-3 immunological functions</a:t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LAG-3 interacts with its ligands to regulate the function of T cells. The interaction between MHC II and LAG-3 can down-regulate the cytokine secretion level and proliferation ability of CD4+ T cells 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The anti-LAG-3 antibody can restore CD4+ T cells activity</a:t>
            </a:r>
          </a:p>
        </p:txBody>
      </p:sp>
    </p:spTree>
    <p:extLst>
      <p:ext uri="{BB962C8B-B14F-4D97-AF65-F5344CB8AC3E}">
        <p14:creationId xmlns:p14="http://schemas.microsoft.com/office/powerpoint/2010/main" val="2125518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C0B126-ECB3-450E-80D2-C91902C5C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20" y="653143"/>
            <a:ext cx="11840315" cy="58502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E8A61F-7F08-4992-8FAA-93AB220B3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71019"/>
            <a:ext cx="11961845" cy="28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69815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797</Words>
  <Application>Microsoft Office PowerPoint</Application>
  <PresentationFormat>Widescreen</PresentationFormat>
  <Paragraphs>70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Noto Sans</vt:lpstr>
      <vt:lpstr>Roboto</vt:lpstr>
      <vt:lpstr>Times New Roman</vt:lpstr>
      <vt:lpstr>Office Theme</vt:lpstr>
      <vt:lpstr> Melanoma    Fatima  Al jojo  M.D.  Medical  Oncology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Systemic therapy for metastatic melanoma</vt:lpstr>
      <vt:lpstr>Systemic therapy for metastatic melanoma</vt:lpstr>
      <vt:lpstr>BRAF/MEK inhibitors for metastatic melanoma</vt:lpstr>
      <vt:lpstr>Systemic therapy for metastatic melanoma</vt:lpstr>
      <vt:lpstr>Systemic therapy for metastatic melanoma</vt:lpstr>
      <vt:lpstr>Systemic therapy for metastatic melanoma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study was stopped early by the independent Data Safety Monitoring Committee because of a clinically significant end point being achieved.</vt:lpstr>
      <vt:lpstr> The 2-year OS  Arm A was 71.8% (95% CI, 62.5 to 79.1)  Arm B  51.5% (95% CI, 41.7 to 60.4; log-rank P = .010).  Step 1 progression-free survival favored arm A (P = .054).  Median duration of response was not reached for arm A and 12.7 months for arm B (P &lt; .001). </vt:lpstr>
      <vt:lpstr>PowerPoint Presentation</vt:lpstr>
      <vt:lpstr>CONCLUSION Combination nivolumab/ipilimumab followed by BRAF and MEK inhibitor therapy, if necessary, should be the preferred treatment sequence for a large majority of patients. </vt:lpstr>
      <vt:lpstr>PowerPoint Presentation</vt:lpstr>
      <vt:lpstr>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Melanoma    Fatima  Al jojo  M.D.  Medical  Oncology</dc:title>
  <cp:lastModifiedBy>Sarah Khatib</cp:lastModifiedBy>
  <cp:revision>2</cp:revision>
  <dcterms:modified xsi:type="dcterms:W3CDTF">2022-12-07T18:40:58Z</dcterms:modified>
</cp:coreProperties>
</file>